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46130" cy="1421475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Water Commission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12916"/>
            <a:ext cx="11288683" cy="507907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1, 2019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Representative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Fischer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Senator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39367"/>
          </a:xfrm>
        </p:spPr>
        <p:txBody>
          <a:bodyPr/>
          <a:lstStyle/>
          <a:p>
            <a:r>
              <a:rPr lang="en-US" dirty="0" smtClean="0"/>
              <a:t>Specific conductance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No universal standard in water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/>
              <a:t>Sc</a:t>
            </a:r>
            <a:r>
              <a:rPr lang="en-US" sz="2400" dirty="0" smtClean="0"/>
              <a:t> standard, for most rivers, is 1,000 </a:t>
            </a:r>
            <a:r>
              <a:rPr lang="en-US" sz="2400" dirty="0" err="1" smtClean="0"/>
              <a:t>microsiemens</a:t>
            </a:r>
            <a:r>
              <a:rPr lang="en-US" sz="2400" dirty="0" smtClean="0"/>
              <a:t> per centimeter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Some approximate values for specific conductance: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Waters of Minnesota are grouped into classes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Within classes, standards exist for use and benefits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err="1" smtClean="0"/>
              <a:t>Sc</a:t>
            </a:r>
            <a:r>
              <a:rPr lang="en-US" dirty="0" smtClean="0"/>
              <a:t> standard applies to class 4 waters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Relates to water for irrigation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Class 3 and 4 standards were adopted in the 1960’s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0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7554"/>
          </a:xfrm>
        </p:spPr>
        <p:txBody>
          <a:bodyPr/>
          <a:lstStyle/>
          <a:p>
            <a:r>
              <a:rPr lang="en-US" dirty="0" smtClean="0"/>
              <a:t>Specific conductance water quality standard (part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97166"/>
            <a:ext cx="10363826" cy="423016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Cwa</a:t>
            </a:r>
            <a:r>
              <a:rPr lang="en-US" dirty="0" smtClean="0"/>
              <a:t> requires reviews of standards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2008-2012 review – </a:t>
            </a:r>
            <a:r>
              <a:rPr lang="en-US" dirty="0" err="1" smtClean="0"/>
              <a:t>mpca</a:t>
            </a:r>
            <a:r>
              <a:rPr lang="en-US" dirty="0" smtClean="0"/>
              <a:t> contracted 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Um recommended updates to the class 3 &amp; 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um report was completed in 2010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Based on those recommendations, and other factors, </a:t>
            </a:r>
            <a:r>
              <a:rPr lang="en-US" dirty="0" err="1" smtClean="0"/>
              <a:t>mpca</a:t>
            </a:r>
            <a:r>
              <a:rPr lang="en-US" dirty="0" smtClean="0"/>
              <a:t> is considering a change process to rules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 change in the </a:t>
            </a:r>
            <a:r>
              <a:rPr lang="en-US" dirty="0" err="1" smtClean="0"/>
              <a:t>sc</a:t>
            </a:r>
            <a:r>
              <a:rPr lang="en-US" dirty="0" smtClean="0"/>
              <a:t> standard is proposed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completed a preliminary comment period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Comment process is </a:t>
            </a:r>
            <a:r>
              <a:rPr lang="en-US" dirty="0"/>
              <a:t>u</a:t>
            </a:r>
            <a:r>
              <a:rPr lang="en-US" dirty="0" smtClean="0"/>
              <a:t>sed to obtain input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has provided ideas and sought feedback for rulemaking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That process is complete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Mpca</a:t>
            </a:r>
            <a:r>
              <a:rPr lang="en-US" dirty="0" smtClean="0"/>
              <a:t> now has a request for comments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formal rulemaking process begins thereafter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7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recommendations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5228" y="1649246"/>
            <a:ext cx="10363826" cy="49139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Peer review of wastewater standards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Reducing excess chloride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Continuation of the legislative water commission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Data, information, education, and public awareness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Expanded source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Increase drinking water protection fee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Statewide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Educational curriculum – water – k-12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lwc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Most have been introduced</a:t>
            </a:r>
          </a:p>
          <a:p>
            <a:r>
              <a:rPr lang="en-US" dirty="0" smtClean="0"/>
              <a:t>Progressing in the house</a:t>
            </a:r>
          </a:p>
          <a:p>
            <a:r>
              <a:rPr lang="en-US" dirty="0" smtClean="0"/>
              <a:t>One bill heard in the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8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</a:p>
          <a:p>
            <a:r>
              <a:rPr lang="en-US" dirty="0" smtClean="0"/>
              <a:t>Commission’s guidance to the legislature is not adequate</a:t>
            </a:r>
          </a:p>
          <a:p>
            <a:r>
              <a:rPr lang="en-US" dirty="0" smtClean="0"/>
              <a:t>Commission bills do not contain background needed by the legislature</a:t>
            </a:r>
          </a:p>
          <a:p>
            <a:r>
              <a:rPr lang="en-US" dirty="0" smtClean="0"/>
              <a:t>Guidance on major issues is not being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38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27375"/>
          </a:xfrm>
        </p:spPr>
        <p:txBody>
          <a:bodyPr/>
          <a:lstStyle/>
          <a:p>
            <a:r>
              <a:rPr lang="en-US" dirty="0" smtClean="0"/>
              <a:t>Interim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05712"/>
            <a:ext cx="10363826" cy="42985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Effectiveness of water management</a:t>
            </a:r>
          </a:p>
          <a:p>
            <a:r>
              <a:rPr lang="en-US" dirty="0" smtClean="0"/>
              <a:t>One water agency – a positive change?</a:t>
            </a:r>
          </a:p>
          <a:p>
            <a:r>
              <a:rPr lang="en-US" dirty="0" smtClean="0"/>
              <a:t>Permits: is there a way to create efficiency, interagency – regional facilitators</a:t>
            </a:r>
          </a:p>
          <a:p>
            <a:r>
              <a:rPr lang="en-US" dirty="0" smtClean="0"/>
              <a:t>Erosion of general funds for water</a:t>
            </a:r>
          </a:p>
          <a:p>
            <a:r>
              <a:rPr lang="en-US" dirty="0" smtClean="0"/>
              <a:t>Environmental funding compared to other states.  Are we a leader?</a:t>
            </a:r>
          </a:p>
          <a:p>
            <a:r>
              <a:rPr lang="en-US" dirty="0" smtClean="0"/>
              <a:t>Is 404 wetlands assumption a good idea?</a:t>
            </a:r>
          </a:p>
          <a:p>
            <a:r>
              <a:rPr lang="en-US" dirty="0" smtClean="0"/>
              <a:t>Are we planning for an uncertain future?</a:t>
            </a:r>
          </a:p>
          <a:p>
            <a:r>
              <a:rPr lang="en-US" dirty="0" smtClean="0"/>
              <a:t>Minnesota’s most important water priorities</a:t>
            </a:r>
          </a:p>
          <a:p>
            <a:r>
              <a:rPr lang="en-US" dirty="0" smtClean="0"/>
              <a:t>Others?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 2102: creation of a department of 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Combines agency water responsibilities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Proposes new laws and statutes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Abolishes </a:t>
            </a:r>
            <a:r>
              <a:rPr lang="en-US" dirty="0" err="1" smtClean="0"/>
              <a:t>bwsr</a:t>
            </a:r>
            <a:r>
              <a:rPr lang="en-US" dirty="0" smtClean="0"/>
              <a:t>, </a:t>
            </a:r>
            <a:r>
              <a:rPr lang="en-US" dirty="0" err="1" smtClean="0"/>
              <a:t>eqb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Background on framework – 2011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Um and partners addresses water governance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Water agencies: 20 federal, 7 state, many local evolved independently over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Policy development in an additive manner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Recognize inefficiencies and disconnections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Lack of integration over natural water and political boundaries</a:t>
            </a:r>
          </a:p>
        </p:txBody>
      </p:sp>
    </p:spTree>
    <p:extLst>
      <p:ext uri="{BB962C8B-B14F-4D97-AF65-F5344CB8AC3E}">
        <p14:creationId xmlns:p14="http://schemas.microsoft.com/office/powerpoint/2010/main" val="342721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2814"/>
          </a:xfrm>
        </p:spPr>
        <p:txBody>
          <a:bodyPr/>
          <a:lstStyle/>
          <a:p>
            <a:r>
              <a:rPr lang="en-US" dirty="0" smtClean="0"/>
              <a:t>Framework makes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3880"/>
            <a:ext cx="10363826" cy="4227319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Increase </a:t>
            </a:r>
            <a:r>
              <a:rPr lang="en-US" sz="2000" dirty="0"/>
              <a:t>coordination across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Increase legislative capacity better coordination with local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Better coordination with local agencies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Systems (watershed and aquifer) management rather than on political boundaries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Increase ability to manage long term issues (water sustainability and climate change</a:t>
            </a:r>
            <a:r>
              <a:rPr lang="en-US" sz="20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Water congress to review, assess statutes, rules crossing agencies and to suggest changes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Create a water sustainability act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More authority to watershed organizations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Increase agency and local coordination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develop an interagency data/information portal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22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Mpca</a:t>
            </a:r>
            <a:r>
              <a:rPr lang="en-US" dirty="0" smtClean="0"/>
              <a:t> led governance evaluation - 2013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Reported to legislature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Create interagency water-management “system” – improve lateral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Agencies: use resources more efficiently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Improved customer service (regional interagency customer advocate?)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Improve sustainable water management – implement 1 water/1 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Simplify the permit process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Increase the ability to manage long-term issues (climate change)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481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30821"/>
          </a:xfrm>
        </p:spPr>
        <p:txBody>
          <a:bodyPr/>
          <a:lstStyle/>
          <a:p>
            <a:r>
              <a:rPr lang="en-US" dirty="0" smtClean="0"/>
              <a:t>Some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00614"/>
            <a:ext cx="10363826" cy="40905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Some recommendations are implemented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Super agency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Could be more efficient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Could create a simplified permit process – regional permit advocates?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Might reduce organizational silos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Many laws/rules would need revision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 some agencies, water is a component of a larger mission (Health and agriculture, for example)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Some agencies are constrained by delegated federal authority – complicated and potential loss of federal funds?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Wisconsin DNR is an example – regional silos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9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37114"/>
            <a:ext cx="10363826" cy="46320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Minutes-February 11 &amp; March 18,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new member: Senator Michael Goggin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Presentation: Lori Blair, MN Rural Water Association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Update: Section 404 Assumption – Clean Water Act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proposed changes to specific conductance standard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 Progress and next steps – LWC bills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 Bill – Consolidated Water Agency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field tour with CWC, LCCMR, LSOHC ~ Summer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other introduced water legislation</a:t>
            </a: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Scheduling meetings during session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bills are not passed, this could be a topic for LWC review and recommendations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8405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Proposed field tour with </a:t>
            </a:r>
            <a:r>
              <a:rPr lang="en-US" dirty="0" err="1" smtClean="0"/>
              <a:t>cwc</a:t>
            </a:r>
            <a:r>
              <a:rPr lang="en-US" dirty="0" smtClean="0"/>
              <a:t>, </a:t>
            </a:r>
            <a:r>
              <a:rPr lang="en-US" dirty="0" err="1" smtClean="0"/>
              <a:t>lccmr</a:t>
            </a:r>
            <a:r>
              <a:rPr lang="en-US" dirty="0" smtClean="0"/>
              <a:t>, </a:t>
            </a:r>
            <a:r>
              <a:rPr lang="en-US" dirty="0" err="1" smtClean="0"/>
              <a:t>lsohc</a:t>
            </a:r>
            <a:r>
              <a:rPr lang="en-US" dirty="0" smtClean="0"/>
              <a:t> – summer</a:t>
            </a:r>
          </a:p>
          <a:p>
            <a:r>
              <a:rPr lang="en-US" dirty="0" smtClean="0"/>
              <a:t>Spring flood update</a:t>
            </a:r>
          </a:p>
          <a:p>
            <a:r>
              <a:rPr lang="en-US" dirty="0" smtClean="0"/>
              <a:t>Next meeting: 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Appointed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6502" y="2093627"/>
            <a:ext cx="10363826" cy="4187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jeff</a:t>
            </a:r>
            <a:r>
              <a:rPr lang="en-US" dirty="0" smtClean="0"/>
              <a:t> brand		</a:t>
            </a:r>
            <a:r>
              <a:rPr lang="en-US" dirty="0" err="1" smtClean="0"/>
              <a:t>dfl</a:t>
            </a:r>
            <a:r>
              <a:rPr lang="en-US" dirty="0" smtClean="0"/>
              <a:t>	district 19A	</a:t>
            </a:r>
            <a:r>
              <a:rPr lang="en-US" dirty="0" err="1" smtClean="0"/>
              <a:t>st.</a:t>
            </a:r>
            <a:r>
              <a:rPr lang="en-US" dirty="0" smtClean="0"/>
              <a:t> peter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rich </a:t>
            </a:r>
            <a:r>
              <a:rPr lang="en-US" dirty="0" err="1" smtClean="0"/>
              <a:t>draheim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		Madison lake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chris</a:t>
            </a:r>
            <a:r>
              <a:rPr lang="en-US" dirty="0" smtClean="0"/>
              <a:t> </a:t>
            </a:r>
            <a:r>
              <a:rPr lang="en-US" dirty="0" err="1" smtClean="0"/>
              <a:t>eaton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40	Brooklyn center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eken</a:t>
            </a:r>
            <a:r>
              <a:rPr lang="en-US" dirty="0" smtClean="0"/>
              <a:t>			</a:t>
            </a:r>
            <a:r>
              <a:rPr lang="en-US" dirty="0" err="1" smtClean="0"/>
              <a:t>dfl</a:t>
            </a:r>
            <a:r>
              <a:rPr lang="en-US" dirty="0" smtClean="0"/>
              <a:t>	district 4	twin valley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peter </a:t>
            </a:r>
            <a:r>
              <a:rPr lang="en-US" dirty="0" err="1" smtClean="0"/>
              <a:t>fischer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43a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Michael Goggin		</a:t>
            </a:r>
            <a:r>
              <a:rPr lang="en-US" dirty="0" err="1" smtClean="0"/>
              <a:t>gop</a:t>
            </a:r>
            <a:r>
              <a:rPr lang="en-US" dirty="0" smtClean="0"/>
              <a:t>	district 21	red wing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josh Heintzeman	</a:t>
            </a:r>
            <a:r>
              <a:rPr lang="en-US" dirty="0" err="1" smtClean="0"/>
              <a:t>gop</a:t>
            </a:r>
            <a:r>
              <a:rPr lang="en-US" dirty="0" smtClean="0"/>
              <a:t>	district 10a	Nisswa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todd</a:t>
            </a:r>
            <a:r>
              <a:rPr lang="en-US" dirty="0" smtClean="0"/>
              <a:t> Lippert		</a:t>
            </a:r>
            <a:r>
              <a:rPr lang="en-US" dirty="0" err="1" smtClean="0"/>
              <a:t>dfl</a:t>
            </a:r>
            <a:r>
              <a:rPr lang="en-US" dirty="0" smtClean="0"/>
              <a:t>	district 20B	</a:t>
            </a:r>
            <a:r>
              <a:rPr lang="en-US" dirty="0" err="1" smtClean="0"/>
              <a:t>northfield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john </a:t>
            </a:r>
            <a:r>
              <a:rPr lang="en-US" dirty="0" err="1" smtClean="0"/>
              <a:t>poston</a:t>
            </a:r>
            <a:r>
              <a:rPr lang="en-US" dirty="0" smtClean="0"/>
              <a:t>		</a:t>
            </a:r>
            <a:r>
              <a:rPr lang="en-US" dirty="0" err="1" smtClean="0"/>
              <a:t>gop</a:t>
            </a:r>
            <a:r>
              <a:rPr lang="en-US" dirty="0" smtClean="0"/>
              <a:t>	district 9a	lake shore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Representative </a:t>
            </a:r>
            <a:r>
              <a:rPr lang="en-US" dirty="0" err="1" smtClean="0"/>
              <a:t>paul</a:t>
            </a:r>
            <a:r>
              <a:rPr lang="en-US" dirty="0" smtClean="0"/>
              <a:t> Torkelson	</a:t>
            </a:r>
            <a:r>
              <a:rPr lang="en-US" dirty="0" err="1" smtClean="0"/>
              <a:t>gop</a:t>
            </a:r>
            <a:r>
              <a:rPr lang="en-US" dirty="0" smtClean="0"/>
              <a:t>	district 16b	</a:t>
            </a:r>
            <a:r>
              <a:rPr lang="en-US" dirty="0" err="1" smtClean="0"/>
              <a:t>hanska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bill weber			</a:t>
            </a:r>
            <a:r>
              <a:rPr lang="en-US" dirty="0" err="1" smtClean="0"/>
              <a:t>gop</a:t>
            </a:r>
            <a:r>
              <a:rPr lang="en-US" dirty="0" smtClean="0"/>
              <a:t>	district 22	</a:t>
            </a:r>
            <a:r>
              <a:rPr lang="en-US" dirty="0" err="1" smtClean="0"/>
              <a:t>luverne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Senator chuck </a:t>
            </a:r>
            <a:r>
              <a:rPr lang="en-US" dirty="0" err="1" smtClean="0"/>
              <a:t>wiger</a:t>
            </a:r>
            <a:r>
              <a:rPr lang="en-US" dirty="0" smtClean="0"/>
              <a:t>		</a:t>
            </a:r>
            <a:r>
              <a:rPr lang="en-US" dirty="0" err="1" smtClean="0"/>
              <a:t>dfl</a:t>
            </a:r>
            <a:r>
              <a:rPr lang="en-US" dirty="0" smtClean="0"/>
              <a:t>	district 43	Maplewood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3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rural water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Lori </a:t>
            </a:r>
            <a:r>
              <a:rPr lang="en-US" dirty="0" err="1" smtClean="0"/>
              <a:t>blair</a:t>
            </a:r>
            <a:r>
              <a:rPr lang="en-US" dirty="0" smtClean="0"/>
              <a:t> presenting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section 404 assumption clean water act</a:t>
            </a:r>
            <a:br>
              <a:rPr lang="en-US" dirty="0" smtClean="0"/>
            </a:br>
            <a:r>
              <a:rPr lang="en-US" sz="1600" dirty="0" smtClean="0"/>
              <a:t>Adapted from MN inter-county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657742"/>
            <a:ext cx="10363826" cy="31334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Simplifies the wetland permit process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One permit for projects with wetland impact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One regulatory agency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Should save time &amp; money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230188" lvl="1" indent="-230188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Little reduction in the protection and retention of wetlands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 smtClean="0"/>
              <a:t>Clean water act and the state wetland conservation act will continue in effect and require appropriate mitigation of adverse wetland impacts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9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Wetlands conservation act (</a:t>
            </a:r>
            <a:r>
              <a:rPr lang="en-US" sz="2400" dirty="0" err="1" smtClean="0"/>
              <a:t>wca</a:t>
            </a:r>
            <a:r>
              <a:rPr lang="en-US" sz="2400" dirty="0" smtClean="0"/>
              <a:t>) and section 404 need to be harmonized so that they can be administered together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Mapping of waters assumed will need to be completed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92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 to begin the process of assumption has been introduced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SF 962, Mathews</a:t>
            </a:r>
          </a:p>
          <a:p>
            <a:r>
              <a:rPr lang="en-US" dirty="0" err="1" smtClean="0"/>
              <a:t>Hf</a:t>
            </a:r>
            <a:r>
              <a:rPr lang="en-US" dirty="0" smtClean="0"/>
              <a:t> 1170, Ecklund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dirty="0" smtClean="0"/>
              <a:t>While the bills will lay the groundwork for assumption, a final application for assumption will require additional legislation sign off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Delays in legislative action may allow other states to get ahead of Minnesota in the queue for section 404 assumption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816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3371"/>
          </a:xfrm>
        </p:spPr>
        <p:txBody>
          <a:bodyPr/>
          <a:lstStyle/>
          <a:p>
            <a:r>
              <a:rPr lang="en-US" dirty="0" smtClean="0"/>
              <a:t>Next steps in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0434"/>
            <a:ext cx="10363826" cy="40307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Interagency coordination (</a:t>
            </a:r>
            <a:r>
              <a:rPr lang="en-US" sz="2600" dirty="0" err="1" smtClean="0"/>
              <a:t>bwsr</a:t>
            </a:r>
            <a:r>
              <a:rPr lang="en-US" sz="2600" dirty="0" smtClean="0"/>
              <a:t>, </a:t>
            </a:r>
            <a:r>
              <a:rPr lang="en-US" sz="2600" dirty="0" err="1" smtClean="0"/>
              <a:t>dnr</a:t>
            </a:r>
            <a:r>
              <a:rPr lang="en-US" sz="2600" dirty="0" smtClean="0"/>
              <a:t>, </a:t>
            </a:r>
            <a:r>
              <a:rPr lang="en-US" sz="2600" dirty="0" err="1" smtClean="0"/>
              <a:t>pca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Negotiations with </a:t>
            </a:r>
            <a:r>
              <a:rPr lang="en-US" sz="2600" dirty="0" err="1" smtClean="0"/>
              <a:t>epa</a:t>
            </a:r>
            <a:endParaRPr lang="en-US" sz="2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Stakeholder outreach and coordination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Specific and targeted statute and rule changes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Funding for application development and program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/>
              <a:t>Budget and staffing impact analysis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b="1" dirty="0" smtClean="0"/>
              <a:t>If legislation is not passed – potential lwc recommendation topic?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5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proposed changes to the specific conductance standard</a:t>
            </a:r>
            <a:br>
              <a:rPr lang="en-US" dirty="0" smtClean="0"/>
            </a:br>
            <a:r>
              <a:rPr lang="en-US" sz="2000" dirty="0" smtClean="0"/>
              <a:t>specific conductance water quality standard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Conductivity is a measure of water’s capacity to pass electrical current</a:t>
            </a:r>
          </a:p>
          <a:p>
            <a:r>
              <a:rPr lang="en-US" dirty="0" smtClean="0"/>
              <a:t>Specific conductance (</a:t>
            </a:r>
            <a:r>
              <a:rPr lang="en-US" dirty="0" err="1" smtClean="0"/>
              <a:t>sc</a:t>
            </a:r>
            <a:r>
              <a:rPr lang="en-US" dirty="0" smtClean="0"/>
              <a:t>) is a measure corrected to 25 degrees C</a:t>
            </a:r>
          </a:p>
          <a:p>
            <a:r>
              <a:rPr lang="en-US" dirty="0" err="1" smtClean="0"/>
              <a:t>Sc</a:t>
            </a:r>
            <a:r>
              <a:rPr lang="en-US" dirty="0" smtClean="0"/>
              <a:t> is used to compare waters</a:t>
            </a:r>
          </a:p>
          <a:p>
            <a:r>
              <a:rPr lang="en-US" dirty="0" smtClean="0"/>
              <a:t>Changes are an indicator of changes in quality of water</a:t>
            </a:r>
          </a:p>
          <a:p>
            <a:r>
              <a:rPr lang="en-US" dirty="0" smtClean="0"/>
              <a:t>Significant changes may be detrimental to water quality and to aquatic organisms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1154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135</TotalTime>
  <Words>1036</Words>
  <Application>Microsoft Office PowerPoint</Application>
  <PresentationFormat>Widescreen</PresentationFormat>
  <Paragraphs>174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Tw Cen MT</vt:lpstr>
      <vt:lpstr>Droplet</vt:lpstr>
      <vt:lpstr>Legislative Water Commission</vt:lpstr>
      <vt:lpstr>Agenda</vt:lpstr>
      <vt:lpstr>12 Appointed Members</vt:lpstr>
      <vt:lpstr>Minnesota rural water association</vt:lpstr>
      <vt:lpstr>Update: section 404 assumption clean water act Adapted from MN inter-county association</vt:lpstr>
      <vt:lpstr>challenges</vt:lpstr>
      <vt:lpstr>Legislation to begin the process of assumption has been introduced</vt:lpstr>
      <vt:lpstr>Next steps in the process</vt:lpstr>
      <vt:lpstr>History of proposed changes to the specific conductance standard specific conductance water quality standard</vt:lpstr>
      <vt:lpstr>Specific conductance</vt:lpstr>
      <vt:lpstr>Specific conductance water quality standard (part II)</vt:lpstr>
      <vt:lpstr>13 recommendations</vt:lpstr>
      <vt:lpstr>Status of lwc bills</vt:lpstr>
      <vt:lpstr>discussion</vt:lpstr>
      <vt:lpstr>Interim topics</vt:lpstr>
      <vt:lpstr>Sf 2102: creation of a department of water resources</vt:lpstr>
      <vt:lpstr>Framework makes recommendations</vt:lpstr>
      <vt:lpstr>Mpca led governance evaluation - 2013</vt:lpstr>
      <vt:lpstr>Some things to consider</vt:lpstr>
      <vt:lpstr>Discussion and next steps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17</cp:revision>
  <dcterms:created xsi:type="dcterms:W3CDTF">2018-09-20T15:49:42Z</dcterms:created>
  <dcterms:modified xsi:type="dcterms:W3CDTF">2019-03-27T18:30:10Z</dcterms:modified>
</cp:coreProperties>
</file>